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Source Sans Pro" panose="020B0503030403020204" pitchFamily="34" charset="0"/>
      <p:regular r:id="rId15"/>
      <p:bold r:id="rId16"/>
      <p:italic r:id="rId17"/>
      <p:boldItalic r:id="rId18"/>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2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13"/>
    <p:restoredTop sz="94610"/>
  </p:normalViewPr>
  <p:slideViewPr>
    <p:cSldViewPr snapToGrid="0" snapToObjects="1">
      <p:cViewPr varScale="1">
        <p:scale>
          <a:sx n="96" d="100"/>
          <a:sy n="96" d="100"/>
        </p:scale>
        <p:origin x="200"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739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948220"/>
            <a:ext cx="74164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Journeys That Shaped My Life</a:t>
            </a:r>
            <a:endParaRPr lang="en-US" sz="4400" dirty="0"/>
          </a:p>
        </p:txBody>
      </p:sp>
      <p:sp>
        <p:nvSpPr>
          <p:cNvPr id="4" name="Text 1"/>
          <p:cNvSpPr/>
          <p:nvPr/>
        </p:nvSpPr>
        <p:spPr>
          <a:xfrm>
            <a:off x="6350198" y="3720941"/>
            <a:ext cx="7416403" cy="185082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My travels have taken me to many corners of the world, each one offering unique experiences and shaping my perspective. From the romantic charm of France to the historic grandeur of Germany and the mystique of the United Kingdom, I've explored diverse cultures and discovered the beauty of our planet.</a:t>
            </a:r>
            <a:endParaRPr lang="en-US" sz="1900" dirty="0"/>
          </a:p>
        </p:txBody>
      </p:sp>
      <p:sp>
        <p:nvSpPr>
          <p:cNvPr id="7" name="Text 3"/>
          <p:cNvSpPr/>
          <p:nvPr/>
        </p:nvSpPr>
        <p:spPr>
          <a:xfrm>
            <a:off x="6350198" y="5941933"/>
            <a:ext cx="2520791" cy="431840"/>
          </a:xfrm>
          <a:prstGeom prst="rect">
            <a:avLst/>
          </a:prstGeom>
          <a:noFill/>
          <a:ln/>
        </p:spPr>
        <p:txBody>
          <a:bodyPr wrap="none" lIns="0" tIns="0" rIns="0" bIns="0" rtlCol="0" anchor="t"/>
          <a:lstStyle/>
          <a:p>
            <a:pPr marL="0" indent="0" algn="l">
              <a:lnSpc>
                <a:spcPts val="3400"/>
              </a:lnSpc>
              <a:buNone/>
            </a:pPr>
            <a:r>
              <a:rPr lang="en-US" sz="2400" b="1" dirty="0">
                <a:solidFill>
                  <a:srgbClr val="E2E6E9"/>
                </a:solidFill>
                <a:ea typeface="Source Sans Pro Bold" pitchFamily="34" charset="-122"/>
              </a:rPr>
              <a:t>By </a:t>
            </a:r>
            <a:r>
              <a:rPr lang="en-US" sz="2400" b="1" dirty="0" err="1">
                <a:solidFill>
                  <a:srgbClr val="E2E6E9"/>
                </a:solidFill>
                <a:ea typeface="Source Sans Pro Bold" pitchFamily="34" charset="-122"/>
              </a:rPr>
              <a:t>Arseny</a:t>
            </a:r>
            <a:r>
              <a:rPr lang="en-US" sz="2400" b="1" dirty="0">
                <a:solidFill>
                  <a:srgbClr val="E2E6E9"/>
                </a:solidFill>
                <a:ea typeface="Source Sans Pro Bold" pitchFamily="34" charset="-122"/>
              </a:rPr>
              <a:t> </a:t>
            </a:r>
            <a:r>
              <a:rPr lang="en-US" sz="2400" b="1" dirty="0" err="1">
                <a:solidFill>
                  <a:srgbClr val="E2E6E9"/>
                </a:solidFill>
                <a:ea typeface="Source Sans Pro Bold" pitchFamily="34" charset="-122"/>
              </a:rPr>
              <a:t>Komarskikh</a:t>
            </a:r>
            <a:endParaRPr lang="en-US" sz="2400" dirty="0"/>
          </a:p>
        </p:txBody>
      </p:sp>
      <p:sp>
        <p:nvSpPr>
          <p:cNvPr id="9" name="Прямоугольник 8">
            <a:extLst>
              <a:ext uri="{FF2B5EF4-FFF2-40B4-BE49-F238E27FC236}">
                <a16:creationId xmlns:a16="http://schemas.microsoft.com/office/drawing/2014/main" id="{9DCE2CF3-1DCC-474B-B0BA-4040B3DCBDD0}"/>
              </a:ext>
            </a:extLst>
          </p:cNvPr>
          <p:cNvSpPr/>
          <p:nvPr/>
        </p:nvSpPr>
        <p:spPr>
          <a:xfrm>
            <a:off x="12770069" y="7693573"/>
            <a:ext cx="1860331" cy="536028"/>
          </a:xfrm>
          <a:prstGeom prst="rect">
            <a:avLst/>
          </a:prstGeom>
          <a:solidFill>
            <a:srgbClr val="10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8267" y="368513"/>
            <a:ext cx="10204490"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France: City of Lights</a:t>
            </a:r>
            <a:endParaRPr lang="ru-RU" sz="4400" b="1" kern="0" spc="-44" dirty="0">
              <a:solidFill>
                <a:srgbClr val="FFFFFF"/>
              </a:solidFill>
              <a:latin typeface="Montserrat Bold" pitchFamily="34" charset="0"/>
              <a:ea typeface="Montserrat Bold" pitchFamily="34" charset="-122"/>
              <a:cs typeface="Montserrat Bold" pitchFamily="34" charset="-120"/>
            </a:endParaRPr>
          </a:p>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and Romance</a:t>
            </a:r>
            <a:endParaRPr lang="en-US" sz="4400" dirty="0"/>
          </a:p>
        </p:txBody>
      </p:sp>
      <p:sp>
        <p:nvSpPr>
          <p:cNvPr id="3" name="Text 1"/>
          <p:cNvSpPr/>
          <p:nvPr/>
        </p:nvSpPr>
        <p:spPr>
          <a:xfrm>
            <a:off x="678267" y="2066656"/>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Paris</a:t>
            </a:r>
            <a:endParaRPr lang="en-US" sz="2200" dirty="0"/>
          </a:p>
        </p:txBody>
      </p:sp>
      <p:sp>
        <p:nvSpPr>
          <p:cNvPr id="4" name="Text 2"/>
          <p:cNvSpPr/>
          <p:nvPr/>
        </p:nvSpPr>
        <p:spPr>
          <a:xfrm>
            <a:off x="678267" y="2664112"/>
            <a:ext cx="6150293" cy="148066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Strolling through the charming streets of Paris, I was captivated by its timeless elegance and vibrant energy. From the Louvre's masterpieces to the iconic Eiffel Tower, every corner whispered stories of love, art, and history.</a:t>
            </a:r>
            <a:endParaRPr lang="en-US" sz="1900" dirty="0"/>
          </a:p>
        </p:txBody>
      </p:sp>
      <p:sp>
        <p:nvSpPr>
          <p:cNvPr id="5" name="Text 3"/>
          <p:cNvSpPr/>
          <p:nvPr/>
        </p:nvSpPr>
        <p:spPr>
          <a:xfrm>
            <a:off x="686170" y="5245460"/>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Beyond Paris</a:t>
            </a:r>
            <a:endParaRPr lang="en-US" sz="2200" dirty="0"/>
          </a:p>
        </p:txBody>
      </p:sp>
      <p:sp>
        <p:nvSpPr>
          <p:cNvPr id="6" name="Text 4"/>
          <p:cNvSpPr/>
          <p:nvPr/>
        </p:nvSpPr>
        <p:spPr>
          <a:xfrm>
            <a:off x="686170" y="5842916"/>
            <a:ext cx="6150293" cy="148066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Venturing beyond the capital, I discovered the beauty of the French countryside. Lavender fields bloomed in Provence, and the rolling hills of Normandy held stories of resilience and sacrifice.</a:t>
            </a:r>
            <a:endParaRPr lang="en-US" sz="1900" dirty="0"/>
          </a:p>
        </p:txBody>
      </p:sp>
      <p:sp>
        <p:nvSpPr>
          <p:cNvPr id="8" name="Прямоугольник 7">
            <a:extLst>
              <a:ext uri="{FF2B5EF4-FFF2-40B4-BE49-F238E27FC236}">
                <a16:creationId xmlns:a16="http://schemas.microsoft.com/office/drawing/2014/main" id="{C6A7389E-F8AA-424A-AAC4-29765FFD7F07}"/>
              </a:ext>
            </a:extLst>
          </p:cNvPr>
          <p:cNvSpPr/>
          <p:nvPr/>
        </p:nvSpPr>
        <p:spPr>
          <a:xfrm>
            <a:off x="12770069" y="7693573"/>
            <a:ext cx="1860331" cy="536028"/>
          </a:xfrm>
          <a:prstGeom prst="rect">
            <a:avLst/>
          </a:prstGeom>
          <a:solidFill>
            <a:srgbClr val="10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a:extLst>
              <a:ext uri="{FF2B5EF4-FFF2-40B4-BE49-F238E27FC236}">
                <a16:creationId xmlns:a16="http://schemas.microsoft.com/office/drawing/2014/main" id="{3513BECA-1691-534E-8B24-0FFF5794FEE3}"/>
              </a:ext>
            </a:extLst>
          </p:cNvPr>
          <p:cNvPicPr>
            <a:picLocks noChangeAspect="1"/>
          </p:cNvPicPr>
          <p:nvPr/>
        </p:nvPicPr>
        <p:blipFill>
          <a:blip r:embed="rId3"/>
          <a:stretch>
            <a:fillRect/>
          </a:stretch>
        </p:blipFill>
        <p:spPr>
          <a:xfrm>
            <a:off x="9986790" y="0"/>
            <a:ext cx="464361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136835" y="2215200"/>
            <a:ext cx="5938050" cy="4806365"/>
          </a:xfrm>
          <a:prstGeom prst="rect">
            <a:avLst/>
          </a:prstGeom>
        </p:spPr>
      </p:pic>
      <p:sp>
        <p:nvSpPr>
          <p:cNvPr id="3" name="Text 0"/>
          <p:cNvSpPr/>
          <p:nvPr/>
        </p:nvSpPr>
        <p:spPr>
          <a:xfrm>
            <a:off x="718024" y="941196"/>
            <a:ext cx="10087332"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Germany: Land of Beer and History</a:t>
            </a:r>
            <a:endParaRPr lang="en-US" sz="4400" dirty="0"/>
          </a:p>
        </p:txBody>
      </p:sp>
      <p:sp>
        <p:nvSpPr>
          <p:cNvPr id="4" name="Shape 1"/>
          <p:cNvSpPr/>
          <p:nvPr/>
        </p:nvSpPr>
        <p:spPr>
          <a:xfrm>
            <a:off x="718024" y="2215200"/>
            <a:ext cx="431840" cy="431840"/>
          </a:xfrm>
          <a:prstGeom prst="roundRect">
            <a:avLst>
              <a:gd name="adj" fmla="val 8574"/>
            </a:avLst>
          </a:prstGeom>
          <a:solidFill>
            <a:srgbClr val="303132"/>
          </a:solidFill>
          <a:ln/>
        </p:spPr>
      </p:sp>
      <p:sp>
        <p:nvSpPr>
          <p:cNvPr id="5" name="Text 2"/>
          <p:cNvSpPr/>
          <p:nvPr/>
        </p:nvSpPr>
        <p:spPr>
          <a:xfrm>
            <a:off x="1396681" y="2215200"/>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Bavarian Charm</a:t>
            </a:r>
            <a:endParaRPr lang="en-US" sz="2200" dirty="0"/>
          </a:p>
        </p:txBody>
      </p:sp>
      <p:sp>
        <p:nvSpPr>
          <p:cNvPr id="6" name="Text 3"/>
          <p:cNvSpPr/>
          <p:nvPr/>
        </p:nvSpPr>
        <p:spPr>
          <a:xfrm>
            <a:off x="1396681" y="2713834"/>
            <a:ext cx="5649397" cy="148066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Munich's Oktoberfest was an unforgettable experience, filled with lively music, delicious food, and endless laughter. The vibrant atmosphere and friendly people truly captured the essence of Bavarian culture.</a:t>
            </a:r>
            <a:endParaRPr lang="en-US" sz="1900" dirty="0"/>
          </a:p>
        </p:txBody>
      </p:sp>
      <p:sp>
        <p:nvSpPr>
          <p:cNvPr id="7" name="Shape 4"/>
          <p:cNvSpPr/>
          <p:nvPr/>
        </p:nvSpPr>
        <p:spPr>
          <a:xfrm>
            <a:off x="718025" y="5042270"/>
            <a:ext cx="431840" cy="431840"/>
          </a:xfrm>
          <a:prstGeom prst="roundRect">
            <a:avLst>
              <a:gd name="adj" fmla="val 8574"/>
            </a:avLst>
          </a:prstGeom>
          <a:solidFill>
            <a:srgbClr val="303132"/>
          </a:solidFill>
          <a:ln/>
        </p:spPr>
      </p:sp>
      <p:sp>
        <p:nvSpPr>
          <p:cNvPr id="8" name="Text 5"/>
          <p:cNvSpPr/>
          <p:nvPr/>
        </p:nvSpPr>
        <p:spPr>
          <a:xfrm>
            <a:off x="1396681" y="5042270"/>
            <a:ext cx="3208853"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Historical Significance</a:t>
            </a:r>
            <a:endParaRPr lang="en-US" sz="2200" dirty="0"/>
          </a:p>
        </p:txBody>
      </p:sp>
      <p:sp>
        <p:nvSpPr>
          <p:cNvPr id="9" name="Text 6"/>
          <p:cNvSpPr/>
          <p:nvPr/>
        </p:nvSpPr>
        <p:spPr>
          <a:xfrm>
            <a:off x="1396681" y="5540904"/>
            <a:ext cx="5649397" cy="148066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Beyond the festivities, Germany revealed a rich history etched in its cities. Berlin's Brandenburg Gate and the imposing Neuschwanstein Castle stood as testaments to its past, offering glimpses into centuries of change.</a:t>
            </a:r>
            <a:endParaRPr lang="en-US" sz="1900" dirty="0"/>
          </a:p>
        </p:txBody>
      </p:sp>
      <p:sp>
        <p:nvSpPr>
          <p:cNvPr id="11" name="Прямоугольник 10">
            <a:extLst>
              <a:ext uri="{FF2B5EF4-FFF2-40B4-BE49-F238E27FC236}">
                <a16:creationId xmlns:a16="http://schemas.microsoft.com/office/drawing/2014/main" id="{EF041B57-3E89-C742-BB7F-DFE72BDD2769}"/>
              </a:ext>
            </a:extLst>
          </p:cNvPr>
          <p:cNvSpPr/>
          <p:nvPr/>
        </p:nvSpPr>
        <p:spPr>
          <a:xfrm>
            <a:off x="12770069" y="7693573"/>
            <a:ext cx="1860331" cy="536028"/>
          </a:xfrm>
          <a:prstGeom prst="rect">
            <a:avLst/>
          </a:prstGeom>
          <a:solidFill>
            <a:srgbClr val="10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p:cNvPicPr>
            <a:picLocks/>
          </p:cNvPicPr>
          <p:nvPr/>
        </p:nvPicPr>
        <p:blipFill>
          <a:blip r:embed="rId3"/>
          <a:srcRect/>
          <a:stretch/>
        </p:blipFill>
        <p:spPr>
          <a:xfrm>
            <a:off x="-2858509" y="0"/>
            <a:ext cx="8693426" cy="8229600"/>
          </a:xfrm>
          <a:prstGeom prst="rect">
            <a:avLst/>
          </a:prstGeom>
        </p:spPr>
      </p:pic>
      <p:sp>
        <p:nvSpPr>
          <p:cNvPr id="3" name="Text 0"/>
          <p:cNvSpPr/>
          <p:nvPr/>
        </p:nvSpPr>
        <p:spPr>
          <a:xfrm>
            <a:off x="6350198" y="1251585"/>
            <a:ext cx="74164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Great Britain: Foggy Albion and its Majesty</a:t>
            </a:r>
            <a:endParaRPr lang="en-US" sz="4400" dirty="0"/>
          </a:p>
        </p:txBody>
      </p:sp>
      <p:sp>
        <p:nvSpPr>
          <p:cNvPr id="4" name="Shape 1"/>
          <p:cNvSpPr/>
          <p:nvPr/>
        </p:nvSpPr>
        <p:spPr>
          <a:xfrm>
            <a:off x="6350198" y="3024307"/>
            <a:ext cx="3584853" cy="3953589"/>
          </a:xfrm>
          <a:prstGeom prst="roundRect">
            <a:avLst>
              <a:gd name="adj" fmla="val 1033"/>
            </a:avLst>
          </a:prstGeom>
          <a:solidFill>
            <a:srgbClr val="303132"/>
          </a:solidFill>
          <a:ln/>
        </p:spPr>
      </p:sp>
      <p:sp>
        <p:nvSpPr>
          <p:cNvPr id="5" name="Text 2"/>
          <p:cNvSpPr/>
          <p:nvPr/>
        </p:nvSpPr>
        <p:spPr>
          <a:xfrm>
            <a:off x="6597015" y="3271123"/>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London's Allure</a:t>
            </a:r>
            <a:endParaRPr lang="en-US" sz="2200" dirty="0"/>
          </a:p>
        </p:txBody>
      </p:sp>
      <p:sp>
        <p:nvSpPr>
          <p:cNvPr id="6" name="Text 3"/>
          <p:cNvSpPr/>
          <p:nvPr/>
        </p:nvSpPr>
        <p:spPr>
          <a:xfrm>
            <a:off x="6597015" y="3769757"/>
            <a:ext cx="3091220" cy="2961323"/>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London, with its bustling streets and historical landmarks, felt like a melting pot of cultures and eras. I marveled at the British Museum's treasures and stood in awe of the majestic Buckingham Palace.</a:t>
            </a:r>
            <a:endParaRPr lang="en-US" sz="1900" dirty="0"/>
          </a:p>
        </p:txBody>
      </p:sp>
      <p:sp>
        <p:nvSpPr>
          <p:cNvPr id="7" name="Shape 4"/>
          <p:cNvSpPr/>
          <p:nvPr/>
        </p:nvSpPr>
        <p:spPr>
          <a:xfrm>
            <a:off x="10181868" y="3024307"/>
            <a:ext cx="3584853" cy="3953589"/>
          </a:xfrm>
          <a:prstGeom prst="roundRect">
            <a:avLst>
              <a:gd name="adj" fmla="val 1033"/>
            </a:avLst>
          </a:prstGeom>
          <a:solidFill>
            <a:srgbClr val="303132"/>
          </a:solidFill>
          <a:ln/>
        </p:spPr>
      </p:sp>
      <p:sp>
        <p:nvSpPr>
          <p:cNvPr id="8" name="Text 5"/>
          <p:cNvSpPr/>
          <p:nvPr/>
        </p:nvSpPr>
        <p:spPr>
          <a:xfrm>
            <a:off x="10428684" y="3271123"/>
            <a:ext cx="2844879"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Countryside Beauty</a:t>
            </a:r>
            <a:endParaRPr lang="en-US" sz="2200" dirty="0"/>
          </a:p>
        </p:txBody>
      </p:sp>
      <p:sp>
        <p:nvSpPr>
          <p:cNvPr id="9" name="Text 6"/>
          <p:cNvSpPr/>
          <p:nvPr/>
        </p:nvSpPr>
        <p:spPr>
          <a:xfrm>
            <a:off x="10428684" y="3769757"/>
            <a:ext cx="3091220" cy="2961323"/>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Venturing beyond the city, I explored the charming villages and rolling hills of the English countryside. Picturesque landscapes painted a picture of peace and tranquility, a stark contrast to the urban buzz.</a:t>
            </a:r>
            <a:endParaRPr lang="en-US" sz="1900" dirty="0"/>
          </a:p>
        </p:txBody>
      </p:sp>
      <p:sp>
        <p:nvSpPr>
          <p:cNvPr id="11" name="Прямоугольник 10">
            <a:extLst>
              <a:ext uri="{FF2B5EF4-FFF2-40B4-BE49-F238E27FC236}">
                <a16:creationId xmlns:a16="http://schemas.microsoft.com/office/drawing/2014/main" id="{E9743731-2B0D-C345-917E-51EBA0E24D07}"/>
              </a:ext>
            </a:extLst>
          </p:cNvPr>
          <p:cNvSpPr/>
          <p:nvPr/>
        </p:nvSpPr>
        <p:spPr>
          <a:xfrm>
            <a:off x="12770069" y="7693573"/>
            <a:ext cx="1860331" cy="536028"/>
          </a:xfrm>
          <a:prstGeom prst="rect">
            <a:avLst/>
          </a:prstGeom>
          <a:solidFill>
            <a:srgbClr val="10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251585"/>
            <a:ext cx="74164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The Impact on My Worldview</a:t>
            </a:r>
            <a:endParaRPr lang="en-US" sz="4400" dirty="0"/>
          </a:p>
        </p:txBody>
      </p:sp>
      <p:pic>
        <p:nvPicPr>
          <p:cNvPr id="4" name="Image 1" descr="preencoded.png"/>
          <p:cNvPicPr>
            <a:picLocks noChangeAspect="1"/>
          </p:cNvPicPr>
          <p:nvPr/>
        </p:nvPicPr>
        <p:blipFill>
          <a:blip r:embed="rId4"/>
          <a:stretch>
            <a:fillRect/>
          </a:stretch>
        </p:blipFill>
        <p:spPr>
          <a:xfrm>
            <a:off x="6350198" y="3024307"/>
            <a:ext cx="616982" cy="616982"/>
          </a:xfrm>
          <a:prstGeom prst="rect">
            <a:avLst/>
          </a:prstGeom>
        </p:spPr>
      </p:pic>
      <p:sp>
        <p:nvSpPr>
          <p:cNvPr id="5" name="Text 1"/>
          <p:cNvSpPr/>
          <p:nvPr/>
        </p:nvSpPr>
        <p:spPr>
          <a:xfrm>
            <a:off x="6350198" y="3888105"/>
            <a:ext cx="3045381"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Broadening Horizons</a:t>
            </a:r>
            <a:endParaRPr lang="en-US" sz="2200" dirty="0"/>
          </a:p>
        </p:txBody>
      </p:sp>
      <p:sp>
        <p:nvSpPr>
          <p:cNvPr id="6" name="Text 2"/>
          <p:cNvSpPr/>
          <p:nvPr/>
        </p:nvSpPr>
        <p:spPr>
          <a:xfrm>
            <a:off x="6350198" y="4386739"/>
            <a:ext cx="3523059" cy="2220992"/>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Traveling opened my eyes to the vast diversity of cultures, beliefs, and perspectives. I learned to appreciate the beauty in difference and the importance of understanding other viewpoints.</a:t>
            </a:r>
            <a:endParaRPr lang="en-US" sz="1900" dirty="0"/>
          </a:p>
        </p:txBody>
      </p:sp>
      <p:pic>
        <p:nvPicPr>
          <p:cNvPr id="7" name="Image 2" descr="preencoded.png"/>
          <p:cNvPicPr>
            <a:picLocks noChangeAspect="1"/>
          </p:cNvPicPr>
          <p:nvPr/>
        </p:nvPicPr>
        <p:blipFill>
          <a:blip r:embed="rId5"/>
          <a:stretch>
            <a:fillRect/>
          </a:stretch>
        </p:blipFill>
        <p:spPr>
          <a:xfrm>
            <a:off x="10243423" y="3024307"/>
            <a:ext cx="616982" cy="616982"/>
          </a:xfrm>
          <a:prstGeom prst="rect">
            <a:avLst/>
          </a:prstGeom>
        </p:spPr>
      </p:pic>
      <p:sp>
        <p:nvSpPr>
          <p:cNvPr id="8" name="Text 3"/>
          <p:cNvSpPr/>
          <p:nvPr/>
        </p:nvSpPr>
        <p:spPr>
          <a:xfrm>
            <a:off x="10243423" y="3888105"/>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Increased Empathy</a:t>
            </a:r>
            <a:endParaRPr lang="en-US" sz="2200" dirty="0"/>
          </a:p>
        </p:txBody>
      </p:sp>
      <p:sp>
        <p:nvSpPr>
          <p:cNvPr id="9" name="Text 4"/>
          <p:cNvSpPr/>
          <p:nvPr/>
        </p:nvSpPr>
        <p:spPr>
          <a:xfrm>
            <a:off x="10243423" y="4386739"/>
            <a:ext cx="3523178" cy="259115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I gained a deeper understanding of humanity and the shared experiences that connect us all. I learned to see the world through different lenses and to appreciate the interconnectedness of our global community.</a:t>
            </a:r>
            <a:endParaRPr lang="en-US" sz="1900" dirty="0"/>
          </a:p>
        </p:txBody>
      </p:sp>
      <p:sp>
        <p:nvSpPr>
          <p:cNvPr id="11" name="Прямоугольник 10">
            <a:extLst>
              <a:ext uri="{FF2B5EF4-FFF2-40B4-BE49-F238E27FC236}">
                <a16:creationId xmlns:a16="http://schemas.microsoft.com/office/drawing/2014/main" id="{CB38B2D3-2B45-D541-BF98-E04F425DF321}"/>
              </a:ext>
            </a:extLst>
          </p:cNvPr>
          <p:cNvSpPr/>
          <p:nvPr/>
        </p:nvSpPr>
        <p:spPr>
          <a:xfrm>
            <a:off x="12770069" y="7693573"/>
            <a:ext cx="1860331" cy="536028"/>
          </a:xfrm>
          <a:prstGeom prst="rect">
            <a:avLst/>
          </a:prstGeom>
          <a:solidFill>
            <a:srgbClr val="10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3" name="Text 0"/>
          <p:cNvSpPr/>
          <p:nvPr/>
        </p:nvSpPr>
        <p:spPr>
          <a:xfrm>
            <a:off x="6202204" y="562451"/>
            <a:ext cx="7712392" cy="1162288"/>
          </a:xfrm>
          <a:prstGeom prst="rect">
            <a:avLst/>
          </a:prstGeom>
          <a:noFill/>
          <a:ln/>
        </p:spPr>
        <p:txBody>
          <a:bodyPr wrap="square" lIns="0" tIns="0" rIns="0" bIns="0" rtlCol="0" anchor="t"/>
          <a:lstStyle/>
          <a:p>
            <a:pPr marL="0" indent="0">
              <a:lnSpc>
                <a:spcPts val="4550"/>
              </a:lnSpc>
              <a:buNone/>
            </a:pPr>
            <a:r>
              <a:rPr lang="en-US" sz="3650" b="1" kern="0" spc="-37" dirty="0">
                <a:solidFill>
                  <a:srgbClr val="FFFFFF"/>
                </a:solidFill>
                <a:latin typeface="Montserrat Bold" pitchFamily="34" charset="0"/>
                <a:ea typeface="Montserrat Bold" pitchFamily="34" charset="-122"/>
                <a:cs typeface="Montserrat Bold" pitchFamily="34" charset="-120"/>
              </a:rPr>
              <a:t>Unforgettable Moments and Encounters</a:t>
            </a:r>
            <a:endParaRPr lang="en-US" sz="3650" dirty="0"/>
          </a:p>
        </p:txBody>
      </p:sp>
      <p:sp>
        <p:nvSpPr>
          <p:cNvPr id="4" name="Shape 1"/>
          <p:cNvSpPr/>
          <p:nvPr/>
        </p:nvSpPr>
        <p:spPr>
          <a:xfrm>
            <a:off x="6497479" y="2031444"/>
            <a:ext cx="22860" cy="5636300"/>
          </a:xfrm>
          <a:prstGeom prst="roundRect">
            <a:avLst>
              <a:gd name="adj" fmla="val 134218"/>
            </a:avLst>
          </a:prstGeom>
          <a:solidFill>
            <a:srgbClr val="494A4B"/>
          </a:solidFill>
          <a:ln/>
        </p:spPr>
      </p:sp>
      <p:sp>
        <p:nvSpPr>
          <p:cNvPr id="5" name="Shape 2"/>
          <p:cNvSpPr/>
          <p:nvPr/>
        </p:nvSpPr>
        <p:spPr>
          <a:xfrm>
            <a:off x="6716137" y="2480072"/>
            <a:ext cx="715804" cy="22860"/>
          </a:xfrm>
          <a:prstGeom prst="roundRect">
            <a:avLst>
              <a:gd name="adj" fmla="val 134218"/>
            </a:avLst>
          </a:prstGeom>
          <a:solidFill>
            <a:srgbClr val="494A4B"/>
          </a:solidFill>
          <a:ln/>
        </p:spPr>
      </p:sp>
      <p:sp>
        <p:nvSpPr>
          <p:cNvPr id="6" name="Shape 3"/>
          <p:cNvSpPr/>
          <p:nvPr/>
        </p:nvSpPr>
        <p:spPr>
          <a:xfrm>
            <a:off x="6278820" y="2261473"/>
            <a:ext cx="460177" cy="460177"/>
          </a:xfrm>
          <a:prstGeom prst="roundRect">
            <a:avLst>
              <a:gd name="adj" fmla="val 6667"/>
            </a:avLst>
          </a:prstGeom>
          <a:solidFill>
            <a:srgbClr val="303132"/>
          </a:solidFill>
          <a:ln/>
        </p:spPr>
      </p:sp>
      <p:sp>
        <p:nvSpPr>
          <p:cNvPr id="7" name="Text 4"/>
          <p:cNvSpPr/>
          <p:nvPr/>
        </p:nvSpPr>
        <p:spPr>
          <a:xfrm>
            <a:off x="6455628" y="2352080"/>
            <a:ext cx="106561" cy="278963"/>
          </a:xfrm>
          <a:prstGeom prst="rect">
            <a:avLst/>
          </a:prstGeom>
          <a:noFill/>
          <a:ln/>
        </p:spPr>
        <p:txBody>
          <a:bodyPr wrap="none" lIns="0" tIns="0" rIns="0" bIns="0" rtlCol="0" anchor="t"/>
          <a:lstStyle/>
          <a:p>
            <a:pPr marL="0" indent="0" algn="ctr">
              <a:lnSpc>
                <a:spcPts val="2150"/>
              </a:lnSpc>
              <a:buNone/>
            </a:pPr>
            <a:r>
              <a:rPr lang="en-US" sz="2150" b="1" kern="0" spc="-22" dirty="0">
                <a:solidFill>
                  <a:srgbClr val="E2E6E9"/>
                </a:solidFill>
                <a:latin typeface="Montserrat Bold" pitchFamily="34" charset="0"/>
                <a:ea typeface="Montserrat Bold" pitchFamily="34" charset="-122"/>
                <a:cs typeface="Montserrat Bold" pitchFamily="34" charset="-120"/>
              </a:rPr>
              <a:t>1</a:t>
            </a:r>
            <a:endParaRPr lang="en-US" sz="2150" dirty="0"/>
          </a:p>
        </p:txBody>
      </p:sp>
      <p:sp>
        <p:nvSpPr>
          <p:cNvPr id="8" name="Text 5"/>
          <p:cNvSpPr/>
          <p:nvPr/>
        </p:nvSpPr>
        <p:spPr>
          <a:xfrm>
            <a:off x="7633811" y="2235875"/>
            <a:ext cx="2324338" cy="290513"/>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Friendly Locals</a:t>
            </a:r>
            <a:endParaRPr lang="en-US" sz="1800" dirty="0"/>
          </a:p>
        </p:txBody>
      </p:sp>
      <p:sp>
        <p:nvSpPr>
          <p:cNvPr id="9" name="Text 6"/>
          <p:cNvSpPr/>
          <p:nvPr/>
        </p:nvSpPr>
        <p:spPr>
          <a:xfrm>
            <a:off x="7633811" y="2649022"/>
            <a:ext cx="6280785" cy="920472"/>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I encountered warm and welcoming locals who shared their stories, traditions, and love for their homelands. These interactions were truly enriching and unforgettable.</a:t>
            </a:r>
            <a:endParaRPr lang="en-US" sz="1600" dirty="0"/>
          </a:p>
        </p:txBody>
      </p:sp>
      <p:sp>
        <p:nvSpPr>
          <p:cNvPr id="10" name="Shape 7"/>
          <p:cNvSpPr/>
          <p:nvPr/>
        </p:nvSpPr>
        <p:spPr>
          <a:xfrm>
            <a:off x="6716137" y="4426982"/>
            <a:ext cx="715804" cy="22860"/>
          </a:xfrm>
          <a:prstGeom prst="roundRect">
            <a:avLst>
              <a:gd name="adj" fmla="val 134218"/>
            </a:avLst>
          </a:prstGeom>
          <a:solidFill>
            <a:srgbClr val="494A4B"/>
          </a:solidFill>
          <a:ln/>
        </p:spPr>
      </p:sp>
      <p:sp>
        <p:nvSpPr>
          <p:cNvPr id="11" name="Shape 8"/>
          <p:cNvSpPr/>
          <p:nvPr/>
        </p:nvSpPr>
        <p:spPr>
          <a:xfrm>
            <a:off x="6278820" y="4208383"/>
            <a:ext cx="460177" cy="460177"/>
          </a:xfrm>
          <a:prstGeom prst="roundRect">
            <a:avLst>
              <a:gd name="adj" fmla="val 6667"/>
            </a:avLst>
          </a:prstGeom>
          <a:solidFill>
            <a:srgbClr val="303132"/>
          </a:solidFill>
          <a:ln/>
        </p:spPr>
      </p:sp>
      <p:sp>
        <p:nvSpPr>
          <p:cNvPr id="12" name="Text 9"/>
          <p:cNvSpPr/>
          <p:nvPr/>
        </p:nvSpPr>
        <p:spPr>
          <a:xfrm>
            <a:off x="6428006" y="4298990"/>
            <a:ext cx="161806" cy="278963"/>
          </a:xfrm>
          <a:prstGeom prst="rect">
            <a:avLst/>
          </a:prstGeom>
          <a:noFill/>
          <a:ln/>
        </p:spPr>
        <p:txBody>
          <a:bodyPr wrap="none" lIns="0" tIns="0" rIns="0" bIns="0" rtlCol="0" anchor="t"/>
          <a:lstStyle/>
          <a:p>
            <a:pPr marL="0" indent="0" algn="ctr">
              <a:lnSpc>
                <a:spcPts val="2150"/>
              </a:lnSpc>
              <a:buNone/>
            </a:pPr>
            <a:r>
              <a:rPr lang="en-US" sz="2150" b="1" kern="0" spc="-22" dirty="0">
                <a:solidFill>
                  <a:srgbClr val="E2E6E9"/>
                </a:solidFill>
                <a:latin typeface="Montserrat Bold" pitchFamily="34" charset="0"/>
                <a:ea typeface="Montserrat Bold" pitchFamily="34" charset="-122"/>
                <a:cs typeface="Montserrat Bold" pitchFamily="34" charset="-120"/>
              </a:rPr>
              <a:t>2</a:t>
            </a:r>
            <a:endParaRPr lang="en-US" sz="2150" dirty="0"/>
          </a:p>
        </p:txBody>
      </p:sp>
      <p:sp>
        <p:nvSpPr>
          <p:cNvPr id="13" name="Text 10"/>
          <p:cNvSpPr/>
          <p:nvPr/>
        </p:nvSpPr>
        <p:spPr>
          <a:xfrm>
            <a:off x="7633811" y="4182785"/>
            <a:ext cx="2324338" cy="290513"/>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Cultural Immersion</a:t>
            </a:r>
            <a:endParaRPr lang="en-US" sz="1800" dirty="0"/>
          </a:p>
        </p:txBody>
      </p:sp>
      <p:sp>
        <p:nvSpPr>
          <p:cNvPr id="14" name="Text 11"/>
          <p:cNvSpPr/>
          <p:nvPr/>
        </p:nvSpPr>
        <p:spPr>
          <a:xfrm>
            <a:off x="7633811" y="4595932"/>
            <a:ext cx="6280785" cy="920472"/>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I experienced the joy of celebrating local festivals, sampling traditional cuisine, and participating in cultural events. These immersive experiences provided a deeper understanding of the local way of life.</a:t>
            </a:r>
            <a:endParaRPr lang="en-US" sz="1600" dirty="0"/>
          </a:p>
        </p:txBody>
      </p:sp>
      <p:sp>
        <p:nvSpPr>
          <p:cNvPr id="15" name="Shape 12"/>
          <p:cNvSpPr/>
          <p:nvPr/>
        </p:nvSpPr>
        <p:spPr>
          <a:xfrm>
            <a:off x="6716137" y="6373892"/>
            <a:ext cx="715804" cy="22860"/>
          </a:xfrm>
          <a:prstGeom prst="roundRect">
            <a:avLst>
              <a:gd name="adj" fmla="val 134218"/>
            </a:avLst>
          </a:prstGeom>
          <a:solidFill>
            <a:srgbClr val="494A4B"/>
          </a:solidFill>
          <a:ln/>
        </p:spPr>
      </p:sp>
      <p:sp>
        <p:nvSpPr>
          <p:cNvPr id="16" name="Shape 13"/>
          <p:cNvSpPr/>
          <p:nvPr/>
        </p:nvSpPr>
        <p:spPr>
          <a:xfrm>
            <a:off x="6278820" y="6155293"/>
            <a:ext cx="460177" cy="460177"/>
          </a:xfrm>
          <a:prstGeom prst="roundRect">
            <a:avLst>
              <a:gd name="adj" fmla="val 6667"/>
            </a:avLst>
          </a:prstGeom>
          <a:solidFill>
            <a:srgbClr val="303132"/>
          </a:solidFill>
          <a:ln/>
        </p:spPr>
      </p:sp>
      <p:sp>
        <p:nvSpPr>
          <p:cNvPr id="17" name="Text 14"/>
          <p:cNvSpPr/>
          <p:nvPr/>
        </p:nvSpPr>
        <p:spPr>
          <a:xfrm>
            <a:off x="6427649" y="6245900"/>
            <a:ext cx="162401" cy="278963"/>
          </a:xfrm>
          <a:prstGeom prst="rect">
            <a:avLst/>
          </a:prstGeom>
          <a:noFill/>
          <a:ln/>
        </p:spPr>
        <p:txBody>
          <a:bodyPr wrap="none" lIns="0" tIns="0" rIns="0" bIns="0" rtlCol="0" anchor="t"/>
          <a:lstStyle/>
          <a:p>
            <a:pPr marL="0" indent="0" algn="ctr">
              <a:lnSpc>
                <a:spcPts val="2150"/>
              </a:lnSpc>
              <a:buNone/>
            </a:pPr>
            <a:r>
              <a:rPr lang="en-US" sz="2150" b="1" kern="0" spc="-22" dirty="0">
                <a:solidFill>
                  <a:srgbClr val="E2E6E9"/>
                </a:solidFill>
                <a:latin typeface="Montserrat Bold" pitchFamily="34" charset="0"/>
                <a:ea typeface="Montserrat Bold" pitchFamily="34" charset="-122"/>
                <a:cs typeface="Montserrat Bold" pitchFamily="34" charset="-120"/>
              </a:rPr>
              <a:t>3</a:t>
            </a:r>
            <a:endParaRPr lang="en-US" sz="2150" dirty="0"/>
          </a:p>
        </p:txBody>
      </p:sp>
      <p:sp>
        <p:nvSpPr>
          <p:cNvPr id="18" name="Text 15"/>
          <p:cNvSpPr/>
          <p:nvPr/>
        </p:nvSpPr>
        <p:spPr>
          <a:xfrm>
            <a:off x="7633811" y="6129695"/>
            <a:ext cx="2827139" cy="290513"/>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Inspiring Conversations</a:t>
            </a:r>
            <a:endParaRPr lang="en-US" sz="1800" dirty="0"/>
          </a:p>
        </p:txBody>
      </p:sp>
      <p:sp>
        <p:nvSpPr>
          <p:cNvPr id="19" name="Text 16"/>
          <p:cNvSpPr/>
          <p:nvPr/>
        </p:nvSpPr>
        <p:spPr>
          <a:xfrm>
            <a:off x="7633811" y="6542842"/>
            <a:ext cx="6280785" cy="920472"/>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Conversations with fellow travelers from around the world broadened my perspectives. We shared stories, exchanged ideas, and forged meaningful connections that transcended borders.</a:t>
            </a:r>
            <a:endParaRPr lang="en-US" sz="1600" dirty="0"/>
          </a:p>
        </p:txBody>
      </p:sp>
      <p:sp>
        <p:nvSpPr>
          <p:cNvPr id="21" name="Прямоугольник 20">
            <a:extLst>
              <a:ext uri="{FF2B5EF4-FFF2-40B4-BE49-F238E27FC236}">
                <a16:creationId xmlns:a16="http://schemas.microsoft.com/office/drawing/2014/main" id="{F4025C8F-D87C-BC4F-BD18-34829A745FF6}"/>
              </a:ext>
            </a:extLst>
          </p:cNvPr>
          <p:cNvSpPr/>
          <p:nvPr/>
        </p:nvSpPr>
        <p:spPr>
          <a:xfrm>
            <a:off x="12770069" y="7693573"/>
            <a:ext cx="1860331" cy="536028"/>
          </a:xfrm>
          <a:prstGeom prst="rect">
            <a:avLst/>
          </a:prstGeom>
          <a:solidFill>
            <a:srgbClr val="10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21744" y="2709029"/>
            <a:ext cx="6692503" cy="504587"/>
          </a:xfrm>
          <a:prstGeom prst="rect">
            <a:avLst/>
          </a:prstGeom>
          <a:noFill/>
          <a:ln/>
        </p:spPr>
        <p:txBody>
          <a:bodyPr wrap="none" lIns="0" tIns="0" rIns="0" bIns="0" rtlCol="0" anchor="t"/>
          <a:lstStyle/>
          <a:p>
            <a:pPr marL="0" indent="0">
              <a:lnSpc>
                <a:spcPts val="3950"/>
              </a:lnSpc>
              <a:buNone/>
            </a:pPr>
            <a:r>
              <a:rPr lang="en-US" sz="3150" b="1" kern="0" spc="-32" dirty="0">
                <a:solidFill>
                  <a:srgbClr val="FFFFFF"/>
                </a:solidFill>
                <a:latin typeface="Montserrat Bold" pitchFamily="34" charset="0"/>
                <a:ea typeface="Montserrat Bold" pitchFamily="34" charset="-122"/>
                <a:cs typeface="Montserrat Bold" pitchFamily="34" charset="-120"/>
              </a:rPr>
              <a:t>Lessons Learned Through Travel</a:t>
            </a:r>
            <a:endParaRPr lang="en-US" sz="3150" dirty="0"/>
          </a:p>
        </p:txBody>
      </p:sp>
      <p:pic>
        <p:nvPicPr>
          <p:cNvPr id="4" name="Image 1" descr="preencoded.png"/>
          <p:cNvPicPr>
            <a:picLocks noChangeAspect="1"/>
          </p:cNvPicPr>
          <p:nvPr/>
        </p:nvPicPr>
        <p:blipFill>
          <a:blip r:embed="rId3"/>
          <a:stretch>
            <a:fillRect/>
          </a:stretch>
        </p:blipFill>
        <p:spPr>
          <a:xfrm>
            <a:off x="621744" y="3480078"/>
            <a:ext cx="888206" cy="1421130"/>
          </a:xfrm>
          <a:prstGeom prst="rect">
            <a:avLst/>
          </a:prstGeom>
        </p:spPr>
      </p:pic>
      <p:sp>
        <p:nvSpPr>
          <p:cNvPr id="5" name="Text 1"/>
          <p:cNvSpPr/>
          <p:nvPr/>
        </p:nvSpPr>
        <p:spPr>
          <a:xfrm>
            <a:off x="1776413" y="3657719"/>
            <a:ext cx="2018705" cy="252413"/>
          </a:xfrm>
          <a:prstGeom prst="rect">
            <a:avLst/>
          </a:prstGeom>
          <a:noFill/>
          <a:ln/>
        </p:spPr>
        <p:txBody>
          <a:bodyPr wrap="none" lIns="0" tIns="0" rIns="0" bIns="0" rtlCol="0" anchor="t"/>
          <a:lstStyle/>
          <a:p>
            <a:pPr marL="0" indent="0" algn="l">
              <a:lnSpc>
                <a:spcPts val="1950"/>
              </a:lnSpc>
              <a:buNone/>
            </a:pPr>
            <a:r>
              <a:rPr lang="en-US" sz="1550" b="1" kern="0" spc="-16" dirty="0">
                <a:solidFill>
                  <a:srgbClr val="E2E6E9"/>
                </a:solidFill>
                <a:latin typeface="Montserrat Bold" pitchFamily="34" charset="0"/>
                <a:ea typeface="Montserrat Bold" pitchFamily="34" charset="-122"/>
                <a:cs typeface="Montserrat Bold" pitchFamily="34" charset="-120"/>
              </a:rPr>
              <a:t>Resilience</a:t>
            </a:r>
            <a:endParaRPr lang="en-US" sz="1550" dirty="0"/>
          </a:p>
        </p:txBody>
      </p:sp>
      <p:sp>
        <p:nvSpPr>
          <p:cNvPr id="6" name="Text 2"/>
          <p:cNvSpPr/>
          <p:nvPr/>
        </p:nvSpPr>
        <p:spPr>
          <a:xfrm>
            <a:off x="1776413" y="4016693"/>
            <a:ext cx="12232243" cy="532924"/>
          </a:xfrm>
          <a:prstGeom prst="rect">
            <a:avLst/>
          </a:prstGeom>
          <a:noFill/>
          <a:ln/>
        </p:spPr>
        <p:txBody>
          <a:bodyPr wrap="square" lIns="0" tIns="0" rIns="0" bIns="0" rtlCol="0" anchor="t"/>
          <a:lstStyle/>
          <a:p>
            <a:pPr marL="0" indent="0" algn="l">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Travel often throws unexpected challenges, but I learned to adapt, overcome obstacles, and emerge stronger. The ability to navigate the unknown became a valuable skill.</a:t>
            </a:r>
            <a:endParaRPr lang="en-US" sz="1350" dirty="0"/>
          </a:p>
        </p:txBody>
      </p:sp>
      <p:pic>
        <p:nvPicPr>
          <p:cNvPr id="7" name="Image 2" descr="preencoded.png"/>
          <p:cNvPicPr>
            <a:picLocks noChangeAspect="1"/>
          </p:cNvPicPr>
          <p:nvPr/>
        </p:nvPicPr>
        <p:blipFill>
          <a:blip r:embed="rId4"/>
          <a:stretch>
            <a:fillRect/>
          </a:stretch>
        </p:blipFill>
        <p:spPr>
          <a:xfrm>
            <a:off x="621744" y="4901208"/>
            <a:ext cx="888206" cy="1421130"/>
          </a:xfrm>
          <a:prstGeom prst="rect">
            <a:avLst/>
          </a:prstGeom>
        </p:spPr>
      </p:pic>
      <p:sp>
        <p:nvSpPr>
          <p:cNvPr id="8" name="Text 3"/>
          <p:cNvSpPr/>
          <p:nvPr/>
        </p:nvSpPr>
        <p:spPr>
          <a:xfrm>
            <a:off x="1776413" y="5078849"/>
            <a:ext cx="2018705" cy="252413"/>
          </a:xfrm>
          <a:prstGeom prst="rect">
            <a:avLst/>
          </a:prstGeom>
          <a:noFill/>
          <a:ln/>
        </p:spPr>
        <p:txBody>
          <a:bodyPr wrap="none" lIns="0" tIns="0" rIns="0" bIns="0" rtlCol="0" anchor="t"/>
          <a:lstStyle/>
          <a:p>
            <a:pPr marL="0" indent="0" algn="l">
              <a:lnSpc>
                <a:spcPts val="1950"/>
              </a:lnSpc>
              <a:buNone/>
            </a:pPr>
            <a:r>
              <a:rPr lang="en-US" sz="1550" b="1" kern="0" spc="-16" dirty="0">
                <a:solidFill>
                  <a:srgbClr val="E2E6E9"/>
                </a:solidFill>
                <a:latin typeface="Montserrat Bold" pitchFamily="34" charset="0"/>
                <a:ea typeface="Montserrat Bold" pitchFamily="34" charset="-122"/>
                <a:cs typeface="Montserrat Bold" pitchFamily="34" charset="-120"/>
              </a:rPr>
              <a:t>Open-Mindedness</a:t>
            </a:r>
            <a:endParaRPr lang="en-US" sz="1550" dirty="0"/>
          </a:p>
        </p:txBody>
      </p:sp>
      <p:sp>
        <p:nvSpPr>
          <p:cNvPr id="9" name="Text 4"/>
          <p:cNvSpPr/>
          <p:nvPr/>
        </p:nvSpPr>
        <p:spPr>
          <a:xfrm>
            <a:off x="1776413" y="5437822"/>
            <a:ext cx="12232243" cy="266462"/>
          </a:xfrm>
          <a:prstGeom prst="rect">
            <a:avLst/>
          </a:prstGeom>
          <a:noFill/>
          <a:ln/>
        </p:spPr>
        <p:txBody>
          <a:bodyPr wrap="none" lIns="0" tIns="0" rIns="0" bIns="0" rtlCol="0" anchor="t"/>
          <a:lstStyle/>
          <a:p>
            <a:pPr marL="0" indent="0" algn="l">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I discovered the power of embracing new experiences and perspectives. I learned to challenge my assumptions and to appreciate the beauty in diversity.</a:t>
            </a:r>
            <a:endParaRPr lang="en-US" sz="1350" dirty="0"/>
          </a:p>
        </p:txBody>
      </p:sp>
      <p:pic>
        <p:nvPicPr>
          <p:cNvPr id="10" name="Image 3" descr="preencoded.png"/>
          <p:cNvPicPr>
            <a:picLocks noChangeAspect="1"/>
          </p:cNvPicPr>
          <p:nvPr/>
        </p:nvPicPr>
        <p:blipFill>
          <a:blip r:embed="rId5"/>
          <a:stretch>
            <a:fillRect/>
          </a:stretch>
        </p:blipFill>
        <p:spPr>
          <a:xfrm>
            <a:off x="621744" y="6322338"/>
            <a:ext cx="888206" cy="1421130"/>
          </a:xfrm>
          <a:prstGeom prst="rect">
            <a:avLst/>
          </a:prstGeom>
        </p:spPr>
      </p:pic>
      <p:sp>
        <p:nvSpPr>
          <p:cNvPr id="11" name="Text 5"/>
          <p:cNvSpPr/>
          <p:nvPr/>
        </p:nvSpPr>
        <p:spPr>
          <a:xfrm>
            <a:off x="1776413" y="6499979"/>
            <a:ext cx="2018705" cy="252413"/>
          </a:xfrm>
          <a:prstGeom prst="rect">
            <a:avLst/>
          </a:prstGeom>
          <a:noFill/>
          <a:ln/>
        </p:spPr>
        <p:txBody>
          <a:bodyPr wrap="none" lIns="0" tIns="0" rIns="0" bIns="0" rtlCol="0" anchor="t"/>
          <a:lstStyle/>
          <a:p>
            <a:pPr marL="0" indent="0" algn="l">
              <a:lnSpc>
                <a:spcPts val="1950"/>
              </a:lnSpc>
              <a:buNone/>
            </a:pPr>
            <a:r>
              <a:rPr lang="en-US" sz="1550" b="1" kern="0" spc="-16" dirty="0">
                <a:solidFill>
                  <a:srgbClr val="E2E6E9"/>
                </a:solidFill>
                <a:latin typeface="Montserrat Bold" pitchFamily="34" charset="0"/>
                <a:ea typeface="Montserrat Bold" pitchFamily="34" charset="-122"/>
                <a:cs typeface="Montserrat Bold" pitchFamily="34" charset="-120"/>
              </a:rPr>
              <a:t>Self-Discovery</a:t>
            </a:r>
            <a:endParaRPr lang="en-US" sz="1550" dirty="0"/>
          </a:p>
        </p:txBody>
      </p:sp>
      <p:sp>
        <p:nvSpPr>
          <p:cNvPr id="12" name="Text 6"/>
          <p:cNvSpPr/>
          <p:nvPr/>
        </p:nvSpPr>
        <p:spPr>
          <a:xfrm>
            <a:off x="1776413" y="6858953"/>
            <a:ext cx="12232243" cy="266462"/>
          </a:xfrm>
          <a:prstGeom prst="rect">
            <a:avLst/>
          </a:prstGeom>
          <a:noFill/>
          <a:ln/>
        </p:spPr>
        <p:txBody>
          <a:bodyPr wrap="none" lIns="0" tIns="0" rIns="0" bIns="0" rtlCol="0" anchor="t"/>
          <a:lstStyle/>
          <a:p>
            <a:pPr marL="0" indent="0" algn="l">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Travel forced me to confront my comfort zone and step outside of my familiar surroundings. I gained a better understanding of myself and my place in the world.</a:t>
            </a:r>
            <a:endParaRPr lang="en-US" sz="1350" dirty="0"/>
          </a:p>
        </p:txBody>
      </p:sp>
      <p:sp>
        <p:nvSpPr>
          <p:cNvPr id="14" name="Прямоугольник 13">
            <a:extLst>
              <a:ext uri="{FF2B5EF4-FFF2-40B4-BE49-F238E27FC236}">
                <a16:creationId xmlns:a16="http://schemas.microsoft.com/office/drawing/2014/main" id="{563C3D39-B3D0-F54E-9721-AF4889760E2B}"/>
              </a:ext>
            </a:extLst>
          </p:cNvPr>
          <p:cNvSpPr/>
          <p:nvPr/>
        </p:nvSpPr>
        <p:spPr>
          <a:xfrm>
            <a:off x="12770069" y="7693573"/>
            <a:ext cx="1860331" cy="536028"/>
          </a:xfrm>
          <a:prstGeom prst="rect">
            <a:avLst/>
          </a:prstGeom>
          <a:solidFill>
            <a:srgbClr val="10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 name="Рисунок 15">
            <a:extLst>
              <a:ext uri="{FF2B5EF4-FFF2-40B4-BE49-F238E27FC236}">
                <a16:creationId xmlns:a16="http://schemas.microsoft.com/office/drawing/2014/main" id="{6BAF978E-2D01-DD43-8838-67A7999A54C0}"/>
              </a:ext>
            </a:extLst>
          </p:cNvPr>
          <p:cNvPicPr>
            <a:picLocks noChangeAspect="1"/>
          </p:cNvPicPr>
          <p:nvPr/>
        </p:nvPicPr>
        <p:blipFill>
          <a:blip r:embed="rId6"/>
          <a:stretch>
            <a:fillRect/>
          </a:stretch>
        </p:blipFill>
        <p:spPr>
          <a:xfrm>
            <a:off x="0" y="0"/>
            <a:ext cx="14637505" cy="23254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1289" y="1130379"/>
            <a:ext cx="6802160" cy="642342"/>
          </a:xfrm>
          <a:prstGeom prst="rect">
            <a:avLst/>
          </a:prstGeom>
          <a:noFill/>
          <a:ln/>
        </p:spPr>
        <p:txBody>
          <a:bodyPr wrap="none" lIns="0" tIns="0" rIns="0" bIns="0" rtlCol="0" anchor="t"/>
          <a:lstStyle/>
          <a:p>
            <a:pPr marL="0" indent="0">
              <a:lnSpc>
                <a:spcPts val="5050"/>
              </a:lnSpc>
              <a:buNone/>
            </a:pPr>
            <a:r>
              <a:rPr lang="en-US" sz="4000" b="1" kern="0" spc="-40" dirty="0">
                <a:solidFill>
                  <a:srgbClr val="FFFFFF"/>
                </a:solidFill>
                <a:latin typeface="Montserrat Bold" pitchFamily="34" charset="0"/>
                <a:ea typeface="Montserrat Bold" pitchFamily="34" charset="-122"/>
                <a:cs typeface="Montserrat Bold" pitchFamily="34" charset="-120"/>
              </a:rPr>
              <a:t>Why I Recommend Travel</a:t>
            </a:r>
            <a:endParaRPr lang="en-US" sz="4000" dirty="0"/>
          </a:p>
        </p:txBody>
      </p:sp>
      <p:pic>
        <p:nvPicPr>
          <p:cNvPr id="3" name="Image 0" descr="preencoded.png"/>
          <p:cNvPicPr>
            <a:picLocks noChangeAspect="1"/>
          </p:cNvPicPr>
          <p:nvPr/>
        </p:nvPicPr>
        <p:blipFill>
          <a:blip r:embed="rId3"/>
          <a:stretch>
            <a:fillRect/>
          </a:stretch>
        </p:blipFill>
        <p:spPr>
          <a:xfrm>
            <a:off x="2976682" y="2224921"/>
            <a:ext cx="2152888" cy="1587103"/>
          </a:xfrm>
          <a:prstGeom prst="rect">
            <a:avLst/>
          </a:prstGeom>
        </p:spPr>
      </p:pic>
      <p:sp>
        <p:nvSpPr>
          <p:cNvPr id="4" name="Text 1"/>
          <p:cNvSpPr/>
          <p:nvPr/>
        </p:nvSpPr>
        <p:spPr>
          <a:xfrm>
            <a:off x="3999071" y="3010495"/>
            <a:ext cx="107990" cy="423982"/>
          </a:xfrm>
          <a:prstGeom prst="rect">
            <a:avLst/>
          </a:prstGeom>
          <a:noFill/>
          <a:ln/>
        </p:spPr>
        <p:txBody>
          <a:bodyPr wrap="none" lIns="0" tIns="0" rIns="0" bIns="0" rtlCol="0" anchor="t"/>
          <a:lstStyle/>
          <a:p>
            <a:pPr marL="0" indent="0" algn="ctr">
              <a:lnSpc>
                <a:spcPts val="3300"/>
              </a:lnSpc>
              <a:buNone/>
            </a:pPr>
            <a:r>
              <a:rPr lang="en-US" sz="2200" b="1" kern="0" spc="-22" dirty="0">
                <a:solidFill>
                  <a:srgbClr val="E2E6E9"/>
                </a:solidFill>
                <a:latin typeface="Montserrat Bold" pitchFamily="34" charset="0"/>
                <a:ea typeface="Montserrat Bold" pitchFamily="34" charset="-122"/>
                <a:cs typeface="Montserrat Bold" pitchFamily="34" charset="-120"/>
              </a:rPr>
              <a:t>1</a:t>
            </a:r>
            <a:endParaRPr lang="en-US" sz="2200" dirty="0"/>
          </a:p>
        </p:txBody>
      </p:sp>
      <p:sp>
        <p:nvSpPr>
          <p:cNvPr id="5" name="Text 2"/>
          <p:cNvSpPr/>
          <p:nvPr/>
        </p:nvSpPr>
        <p:spPr>
          <a:xfrm>
            <a:off x="5355669" y="2620566"/>
            <a:ext cx="2569369" cy="321112"/>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Personal Growth</a:t>
            </a:r>
            <a:endParaRPr lang="en-US" sz="2000" dirty="0"/>
          </a:p>
        </p:txBody>
      </p:sp>
      <p:sp>
        <p:nvSpPr>
          <p:cNvPr id="6" name="Text 3"/>
          <p:cNvSpPr/>
          <p:nvPr/>
        </p:nvSpPr>
        <p:spPr>
          <a:xfrm>
            <a:off x="5355669" y="3077289"/>
            <a:ext cx="7980998" cy="339090"/>
          </a:xfrm>
          <a:prstGeom prst="rect">
            <a:avLst/>
          </a:prstGeom>
          <a:noFill/>
          <a:ln/>
        </p:spPr>
        <p:txBody>
          <a:bodyPr wrap="non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Travel fosters personal growth, broadens perspectives, and enhances self-awareness.</a:t>
            </a:r>
            <a:endParaRPr lang="en-US" sz="1750" dirty="0"/>
          </a:p>
        </p:txBody>
      </p:sp>
      <p:sp>
        <p:nvSpPr>
          <p:cNvPr id="7" name="Shape 4"/>
          <p:cNvSpPr/>
          <p:nvPr/>
        </p:nvSpPr>
        <p:spPr>
          <a:xfrm>
            <a:off x="5186005" y="3825002"/>
            <a:ext cx="8596670" cy="15240"/>
          </a:xfrm>
          <a:prstGeom prst="roundRect">
            <a:avLst>
              <a:gd name="adj" fmla="val 222545"/>
            </a:avLst>
          </a:prstGeom>
          <a:solidFill>
            <a:srgbClr val="494A4B"/>
          </a:solidFill>
          <a:ln/>
        </p:spPr>
      </p:sp>
      <p:pic>
        <p:nvPicPr>
          <p:cNvPr id="8" name="Image 1" descr="preencoded.png"/>
          <p:cNvPicPr>
            <a:picLocks noChangeAspect="1"/>
          </p:cNvPicPr>
          <p:nvPr/>
        </p:nvPicPr>
        <p:blipFill>
          <a:blip r:embed="rId4"/>
          <a:stretch>
            <a:fillRect/>
          </a:stretch>
        </p:blipFill>
        <p:spPr>
          <a:xfrm>
            <a:off x="1900238" y="3868460"/>
            <a:ext cx="4305776" cy="1587103"/>
          </a:xfrm>
          <a:prstGeom prst="rect">
            <a:avLst/>
          </a:prstGeom>
        </p:spPr>
      </p:pic>
      <p:sp>
        <p:nvSpPr>
          <p:cNvPr id="9" name="Text 5"/>
          <p:cNvSpPr/>
          <p:nvPr/>
        </p:nvSpPr>
        <p:spPr>
          <a:xfrm>
            <a:off x="3971092" y="4449961"/>
            <a:ext cx="163949" cy="423982"/>
          </a:xfrm>
          <a:prstGeom prst="rect">
            <a:avLst/>
          </a:prstGeom>
          <a:noFill/>
          <a:ln/>
        </p:spPr>
        <p:txBody>
          <a:bodyPr wrap="none" lIns="0" tIns="0" rIns="0" bIns="0" rtlCol="0" anchor="t"/>
          <a:lstStyle/>
          <a:p>
            <a:pPr marL="0" indent="0" algn="ctr">
              <a:lnSpc>
                <a:spcPts val="3300"/>
              </a:lnSpc>
              <a:buNone/>
            </a:pPr>
            <a:r>
              <a:rPr lang="en-US" sz="2200" b="1" kern="0" spc="-22" dirty="0">
                <a:solidFill>
                  <a:srgbClr val="E2E6E9"/>
                </a:solidFill>
                <a:latin typeface="Montserrat Bold" pitchFamily="34" charset="0"/>
                <a:ea typeface="Montserrat Bold" pitchFamily="34" charset="-122"/>
                <a:cs typeface="Montserrat Bold" pitchFamily="34" charset="-120"/>
              </a:rPr>
              <a:t>2</a:t>
            </a:r>
            <a:endParaRPr lang="en-US" sz="2200" dirty="0"/>
          </a:p>
        </p:txBody>
      </p:sp>
      <p:sp>
        <p:nvSpPr>
          <p:cNvPr id="10" name="Text 6"/>
          <p:cNvSpPr/>
          <p:nvPr/>
        </p:nvSpPr>
        <p:spPr>
          <a:xfrm>
            <a:off x="6432113" y="4094559"/>
            <a:ext cx="3101816" cy="321112"/>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Cultural Understanding</a:t>
            </a:r>
            <a:endParaRPr lang="en-US" sz="2000" dirty="0"/>
          </a:p>
        </p:txBody>
      </p:sp>
      <p:sp>
        <p:nvSpPr>
          <p:cNvPr id="11" name="Text 7"/>
          <p:cNvSpPr/>
          <p:nvPr/>
        </p:nvSpPr>
        <p:spPr>
          <a:xfrm>
            <a:off x="6432113" y="4551283"/>
            <a:ext cx="7180898" cy="678180"/>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Travel promotes cross-cultural understanding and appreciation for the beauty in diversity.</a:t>
            </a:r>
            <a:endParaRPr lang="en-US" sz="1750" dirty="0"/>
          </a:p>
        </p:txBody>
      </p:sp>
      <p:sp>
        <p:nvSpPr>
          <p:cNvPr id="12" name="Shape 8"/>
          <p:cNvSpPr/>
          <p:nvPr/>
        </p:nvSpPr>
        <p:spPr>
          <a:xfrm>
            <a:off x="6262449" y="5468541"/>
            <a:ext cx="7520226" cy="15240"/>
          </a:xfrm>
          <a:prstGeom prst="roundRect">
            <a:avLst>
              <a:gd name="adj" fmla="val 222545"/>
            </a:avLst>
          </a:prstGeom>
          <a:solidFill>
            <a:srgbClr val="494A4B"/>
          </a:solidFill>
          <a:ln/>
        </p:spPr>
      </p:sp>
      <p:pic>
        <p:nvPicPr>
          <p:cNvPr id="13" name="Image 2" descr="preencoded.png"/>
          <p:cNvPicPr>
            <a:picLocks noChangeAspect="1"/>
          </p:cNvPicPr>
          <p:nvPr/>
        </p:nvPicPr>
        <p:blipFill>
          <a:blip r:embed="rId5"/>
          <a:stretch>
            <a:fillRect/>
          </a:stretch>
        </p:blipFill>
        <p:spPr>
          <a:xfrm>
            <a:off x="823793" y="5511998"/>
            <a:ext cx="6458664" cy="1587103"/>
          </a:xfrm>
          <a:prstGeom prst="rect">
            <a:avLst/>
          </a:prstGeom>
        </p:spPr>
      </p:pic>
      <p:sp>
        <p:nvSpPr>
          <p:cNvPr id="14" name="Text 9"/>
          <p:cNvSpPr/>
          <p:nvPr/>
        </p:nvSpPr>
        <p:spPr>
          <a:xfrm>
            <a:off x="3970734" y="6093500"/>
            <a:ext cx="164544" cy="423982"/>
          </a:xfrm>
          <a:prstGeom prst="rect">
            <a:avLst/>
          </a:prstGeom>
          <a:noFill/>
          <a:ln/>
        </p:spPr>
        <p:txBody>
          <a:bodyPr wrap="none" lIns="0" tIns="0" rIns="0" bIns="0" rtlCol="0" anchor="t"/>
          <a:lstStyle/>
          <a:p>
            <a:pPr marL="0" indent="0" algn="ctr">
              <a:lnSpc>
                <a:spcPts val="3300"/>
              </a:lnSpc>
              <a:buNone/>
            </a:pPr>
            <a:r>
              <a:rPr lang="en-US" sz="2200" b="1" kern="0" spc="-22" dirty="0">
                <a:solidFill>
                  <a:srgbClr val="E2E6E9"/>
                </a:solidFill>
                <a:latin typeface="Montserrat Bold" pitchFamily="34" charset="0"/>
                <a:ea typeface="Montserrat Bold" pitchFamily="34" charset="-122"/>
                <a:cs typeface="Montserrat Bold" pitchFamily="34" charset="-120"/>
              </a:rPr>
              <a:t>3</a:t>
            </a:r>
            <a:endParaRPr lang="en-US" sz="2200" dirty="0"/>
          </a:p>
        </p:txBody>
      </p:sp>
      <p:sp>
        <p:nvSpPr>
          <p:cNvPr id="15" name="Text 10"/>
          <p:cNvSpPr/>
          <p:nvPr/>
        </p:nvSpPr>
        <p:spPr>
          <a:xfrm>
            <a:off x="7508558" y="5738098"/>
            <a:ext cx="2710696" cy="321112"/>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Worldly Experiences</a:t>
            </a:r>
            <a:endParaRPr lang="en-US" sz="2000" dirty="0"/>
          </a:p>
        </p:txBody>
      </p:sp>
      <p:sp>
        <p:nvSpPr>
          <p:cNvPr id="16" name="Text 11"/>
          <p:cNvSpPr/>
          <p:nvPr/>
        </p:nvSpPr>
        <p:spPr>
          <a:xfrm>
            <a:off x="7508558" y="6194822"/>
            <a:ext cx="6104453" cy="678180"/>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Travel creates opportunities for unique experiences, unforgettable memories, and a deeper connection to the world.</a:t>
            </a:r>
            <a:endParaRPr lang="en-US" sz="1750" dirty="0"/>
          </a:p>
        </p:txBody>
      </p:sp>
      <p:sp>
        <p:nvSpPr>
          <p:cNvPr id="18" name="Прямоугольник 17">
            <a:extLst>
              <a:ext uri="{FF2B5EF4-FFF2-40B4-BE49-F238E27FC236}">
                <a16:creationId xmlns:a16="http://schemas.microsoft.com/office/drawing/2014/main" id="{0AE97BFA-0BEB-EC47-8742-BD5DD0454517}"/>
              </a:ext>
            </a:extLst>
          </p:cNvPr>
          <p:cNvSpPr/>
          <p:nvPr/>
        </p:nvSpPr>
        <p:spPr>
          <a:xfrm>
            <a:off x="12770069" y="7693573"/>
            <a:ext cx="1860331" cy="536028"/>
          </a:xfrm>
          <a:prstGeom prst="rect">
            <a:avLst/>
          </a:prstGeom>
          <a:solidFill>
            <a:srgbClr val="10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642</Words>
  <Application>Microsoft Macintosh PowerPoint</Application>
  <PresentationFormat>Произвольный</PresentationFormat>
  <Paragraphs>59</Paragraphs>
  <Slides>8</Slides>
  <Notes>8</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8</vt:i4>
      </vt:variant>
    </vt:vector>
  </HeadingPairs>
  <TitlesOfParts>
    <vt:vector size="13" baseType="lpstr">
      <vt:lpstr>Calibri</vt:lpstr>
      <vt:lpstr>Montserrat Bold</vt:lpstr>
      <vt:lpstr>Arial</vt:lpstr>
      <vt:lpstr>Source Sans Pro</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Office User</cp:lastModifiedBy>
  <cp:revision>3</cp:revision>
  <dcterms:created xsi:type="dcterms:W3CDTF">2024-12-24T07:44:03Z</dcterms:created>
  <dcterms:modified xsi:type="dcterms:W3CDTF">2024-12-24T08:28:36Z</dcterms:modified>
</cp:coreProperties>
</file>